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7" r:id="rId2"/>
    <p:sldMasterId id="2147483662" r:id="rId3"/>
  </p:sldMasterIdLst>
  <p:notesMasterIdLst>
    <p:notesMasterId r:id="rId20"/>
  </p:notesMasterIdLst>
  <p:sldIdLst>
    <p:sldId id="344" r:id="rId4"/>
    <p:sldId id="363" r:id="rId5"/>
    <p:sldId id="407" r:id="rId6"/>
    <p:sldId id="415" r:id="rId7"/>
    <p:sldId id="375" r:id="rId8"/>
    <p:sldId id="378" r:id="rId9"/>
    <p:sldId id="381" r:id="rId10"/>
    <p:sldId id="384" r:id="rId11"/>
    <p:sldId id="386" r:id="rId12"/>
    <p:sldId id="388" r:id="rId13"/>
    <p:sldId id="390" r:id="rId14"/>
    <p:sldId id="404" r:id="rId15"/>
    <p:sldId id="397" r:id="rId16"/>
    <p:sldId id="400" r:id="rId17"/>
    <p:sldId id="403" r:id="rId18"/>
    <p:sldId id="36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663" autoAdjust="0"/>
    <p:restoredTop sz="94660"/>
  </p:normalViewPr>
  <p:slideViewPr>
    <p:cSldViewPr snapToGrid="0" snapToObjects="1">
      <p:cViewPr>
        <p:scale>
          <a:sx n="99" d="100"/>
          <a:sy n="99" d="100"/>
        </p:scale>
        <p:origin x="-64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5696D-E92B-C649-A9FC-5F8C981641F3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983CE-47F9-FD47-8061-C8DD626273B1}" type="slidenum">
              <a:rPr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02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jorgen\Documents\Adm - PRIO (new)\Visual profile\PPT\PPT element 2b.jpg"/>
          <p:cNvPicPr>
            <a:picLocks noChangeAspect="1" noChangeArrowheads="1"/>
          </p:cNvPicPr>
          <p:nvPr userDrawn="1"/>
        </p:nvPicPr>
        <p:blipFill>
          <a:blip r:embed="rId2" cstate="print">
            <a:alphaModFix amt="79000"/>
          </a:blip>
          <a:srcRect t="1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 userDrawn="1"/>
        </p:nvSpPr>
        <p:spPr>
          <a:xfrm>
            <a:off x="142844" y="6258572"/>
            <a:ext cx="3237183" cy="366729"/>
          </a:xfrm>
          <a:prstGeom prst="rect">
            <a:avLst/>
          </a:prstGeom>
          <a:noFill/>
        </p:spPr>
        <p:txBody>
          <a:bodyPr wrap="square" lIns="0" tIns="36000" rIns="0" bIns="36000" rtlCol="0" anchor="ctr" anchorCtr="0">
            <a:noAutofit/>
          </a:bodyPr>
          <a:lstStyle/>
          <a:p>
            <a:pPr algn="l"/>
            <a:r>
              <a:rPr lang="en-GB" sz="2000" dirty="0" smtClean="0">
                <a:solidFill>
                  <a:schemeClr val="accent5">
                    <a:lumMod val="75000"/>
                  </a:schemeClr>
                </a:solidFill>
                <a:latin typeface="Gill Sans MT" pitchFamily="34" charset="0"/>
              </a:rPr>
              <a:t>Peace Research Institute Oslo</a:t>
            </a:r>
            <a:endParaRPr lang="en-GB" sz="2000" dirty="0">
              <a:solidFill>
                <a:schemeClr val="accent5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44" y="1571613"/>
            <a:ext cx="5178431" cy="4000528"/>
          </a:xfrm>
        </p:spPr>
        <p:txBody>
          <a:bodyPr tIns="18000" bIns="18000" anchor="t">
            <a:noAutofit/>
          </a:bodyPr>
          <a:lstStyle>
            <a:lvl1pPr algn="l">
              <a:lnSpc>
                <a:spcPct val="100000"/>
              </a:lnSpc>
              <a:defRPr sz="43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pic>
        <p:nvPicPr>
          <p:cNvPr id="1031" name="Picture 7" descr="C:\Users\jorgen\Documents\Adm - PRIO (new)\Visual profile\PPT\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260" y="285728"/>
            <a:ext cx="1717200" cy="76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D0E-A376-FE44-B4ED-BA8B3B6FB057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2A9A-B261-D243-AEE9-61CB82499463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D0E-A376-FE44-B4ED-BA8B3B6FB057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2A9A-B261-D243-AEE9-61CB82499463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D0E-A376-FE44-B4ED-BA8B3B6FB057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2A9A-B261-D243-AEE9-61CB82499463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D0E-A376-FE44-B4ED-BA8B3B6FB057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2A9A-B261-D243-AEE9-61CB82499463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D0E-A376-FE44-B4ED-BA8B3B6FB057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2A9A-B261-D243-AEE9-61CB82499463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D0E-A376-FE44-B4ED-BA8B3B6FB057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2A9A-B261-D243-AEE9-61CB82499463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D0E-A376-FE44-B4ED-BA8B3B6FB057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2A9A-B261-D243-AEE9-61CB82499463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D0E-A376-FE44-B4ED-BA8B3B6FB057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2A9A-B261-D243-AEE9-61CB82499463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D0E-A376-FE44-B4ED-BA8B3B6FB057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2A9A-B261-D243-AEE9-61CB82499463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D0E-A376-FE44-B4ED-BA8B3B6FB057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2A9A-B261-D243-AEE9-61CB82499463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8D0E-A376-FE44-B4ED-BA8B3B6FB057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2A9A-B261-D243-AEE9-61CB82499463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jorgen\Documents\Adm - PRIO (new)\Visual profile\PPT\PPT element 2b.jpg"/>
          <p:cNvPicPr>
            <a:picLocks noChangeAspect="1" noChangeArrowheads="1"/>
          </p:cNvPicPr>
          <p:nvPr userDrawn="1"/>
        </p:nvPicPr>
        <p:blipFill>
          <a:blip r:embed="rId2" cstate="print"/>
          <a:srcRect t="1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 userDrawn="1"/>
        </p:nvSpPr>
        <p:spPr>
          <a:xfrm>
            <a:off x="142845" y="6339808"/>
            <a:ext cx="3000396" cy="349702"/>
          </a:xfrm>
          <a:prstGeom prst="rect">
            <a:avLst/>
          </a:prstGeom>
          <a:noFill/>
        </p:spPr>
        <p:txBody>
          <a:bodyPr wrap="square" lIns="0" tIns="36000" rIns="0" bIns="36000" rtlCol="0" anchor="ctr" anchorCtr="0">
            <a:noAutofit/>
          </a:bodyPr>
          <a:lstStyle/>
          <a:p>
            <a:pPr algn="r"/>
            <a:r>
              <a:rPr lang="en-GB" sz="1800" dirty="0" smtClean="0">
                <a:solidFill>
                  <a:schemeClr val="accent5">
                    <a:lumMod val="75000"/>
                  </a:schemeClr>
                </a:solidFill>
                <a:latin typeface="Gill Sans MT" pitchFamily="34" charset="0"/>
              </a:rPr>
              <a:t>Peace Research Institute Oslo</a:t>
            </a:r>
            <a:endParaRPr lang="en-GB" sz="1800" dirty="0">
              <a:solidFill>
                <a:schemeClr val="accent5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44" y="1571613"/>
            <a:ext cx="5178431" cy="4000528"/>
          </a:xfrm>
        </p:spPr>
        <p:txBody>
          <a:bodyPr tIns="18000" bIns="18000" anchor="t">
            <a:noAutofit/>
          </a:bodyPr>
          <a:lstStyle>
            <a:lvl1pPr algn="l">
              <a:lnSpc>
                <a:spcPct val="100000"/>
              </a:lnSpc>
              <a:defRPr sz="43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714744" y="4143381"/>
            <a:ext cx="5178431" cy="202247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5BBC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Venue and date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714744" y="142852"/>
            <a:ext cx="5178431" cy="1071570"/>
          </a:xfrm>
        </p:spPr>
        <p:txBody>
          <a:bodyPr anchor="b">
            <a:normAutofit/>
          </a:bodyPr>
          <a:lstStyle>
            <a:lvl1pPr marL="0" indent="0"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Name</a:t>
            </a:r>
          </a:p>
        </p:txBody>
      </p:sp>
      <p:pic>
        <p:nvPicPr>
          <p:cNvPr id="1031" name="Picture 7" descr="C:\Users\jorgen\Documents\Adm - PRIO (new)\Visual profile\PPT\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560" y="285728"/>
            <a:ext cx="2731680" cy="1214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825" y="1285858"/>
            <a:ext cx="8642350" cy="47857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00100" y="6428006"/>
            <a:ext cx="7572429" cy="215444"/>
          </a:xfrm>
        </p:spPr>
        <p:txBody>
          <a:bodyPr wrap="square" tIns="0" bIns="0">
            <a:spAutoFit/>
          </a:bodyPr>
          <a:lstStyle>
            <a:lvl1pPr marL="0" indent="0" algn="r">
              <a:buNone/>
              <a:defRPr sz="1400">
                <a:solidFill>
                  <a:schemeClr val="accent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Photo credits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D70C-289F-4728-AACD-4FFF58EFF1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642350" cy="10715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" name="Picture 3" descr="C:\Users\jorgen\Documents\Adm - PRIO (new)\Visual profile\PPT\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744" y="318677"/>
            <a:ext cx="1049930" cy="466748"/>
          </a:xfrm>
          <a:prstGeom prst="rect">
            <a:avLst/>
          </a:prstGeom>
          <a:noFill/>
        </p:spPr>
      </p:pic>
      <p:pic>
        <p:nvPicPr>
          <p:cNvPr id="7" name="Picture 6" descr="wire_pattern.png"/>
          <p:cNvPicPr>
            <a:picLocks noChangeAspect="1"/>
          </p:cNvPicPr>
          <p:nvPr userDrawn="1"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1418674" y="0"/>
            <a:ext cx="6306652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Box 7"/>
          <p:cNvSpPr txBox="1"/>
          <p:nvPr userDrawn="1"/>
        </p:nvSpPr>
        <p:spPr>
          <a:xfrm>
            <a:off x="5767384" y="6361456"/>
            <a:ext cx="3000396" cy="349702"/>
          </a:xfrm>
          <a:prstGeom prst="rect">
            <a:avLst/>
          </a:prstGeom>
          <a:noFill/>
        </p:spPr>
        <p:txBody>
          <a:bodyPr wrap="square" lIns="0" tIns="36000" rIns="0" bIns="36000" rtlCol="0" anchor="ctr" anchorCtr="0">
            <a:noAutofit/>
          </a:bodyPr>
          <a:lstStyle/>
          <a:p>
            <a:pPr algn="r"/>
            <a:r>
              <a:rPr lang="en-GB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ill Sans MT" pitchFamily="34" charset="0"/>
              </a:rPr>
              <a:t>Peace </a:t>
            </a:r>
            <a:r>
              <a:rPr lang="en-GB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ill Sans MT" pitchFamily="34" charset="0"/>
              </a:rPr>
              <a:t>Research</a:t>
            </a:r>
            <a:r>
              <a:rPr lang="en-GB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ill Sans MT" pitchFamily="34" charset="0"/>
              </a:rPr>
              <a:t> Institute Oslo</a:t>
            </a:r>
            <a:endParaRPr lang="en-GB" sz="1800" dirty="0">
              <a:solidFill>
                <a:schemeClr val="accent5">
                  <a:lumMod val="60000"/>
                  <a:lumOff val="40000"/>
                </a:schemeClr>
              </a:solidFill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en-US"/>
              <a:pPr/>
              <a:t>11.11.13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825" y="1285858"/>
            <a:ext cx="8642350" cy="47857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00100" y="6428006"/>
            <a:ext cx="7572429" cy="215444"/>
          </a:xfrm>
        </p:spPr>
        <p:txBody>
          <a:bodyPr wrap="square" tIns="0" bIns="0">
            <a:spAutoFit/>
          </a:bodyPr>
          <a:lstStyle>
            <a:lvl1pPr marL="0" indent="0" algn="r">
              <a:buNone/>
              <a:defRPr sz="1400">
                <a:solidFill>
                  <a:schemeClr val="accent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Photo credits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D70C-289F-4728-AACD-4FFF58EFF1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642350" cy="10715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39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89" r:id="rId3"/>
    <p:sldLayoutId id="2147483676" r:id="rId4"/>
    <p:sldLayoutId id="2147483661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58D0E-A376-FE44-B4ED-BA8B3B6FB057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02A9A-B261-D243-AEE9-61CB82499463}" type="slidenum">
              <a:rPr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B469-458C-0C42-85EB-0D30F357269F}" type="datetimeFigureOut">
              <a:rPr lang="nb-NO"/>
              <a:pPr/>
              <a:t>11.11.13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03F56-3FEF-7548-A66F-9FF79C43850D}" type="slidenum">
              <a:rPr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peter@prio.n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 noChangeArrowheads="1"/>
          </p:cNvPicPr>
          <p:nvPr/>
        </p:nvPicPr>
        <p:blipFill>
          <a:blip r:embed="rId2">
            <a:alphaModFix amt="79000"/>
          </a:blip>
          <a:srcRect t="1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25603" name="Rectangle 2"/>
          <p:cNvSpPr>
            <a:spLocks/>
          </p:cNvSpPr>
          <p:nvPr/>
        </p:nvSpPr>
        <p:spPr bwMode="auto">
          <a:xfrm>
            <a:off x="141288" y="6288088"/>
            <a:ext cx="3251200" cy="3048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l"/>
            <a:r>
              <a:rPr lang="en-US" sz="2000">
                <a:solidFill>
                  <a:srgbClr val="31859B"/>
                </a:solidFill>
                <a:latin typeface="Gill Sans MT" charset="0"/>
                <a:ea typeface="Gill Sans MT" charset="0"/>
                <a:cs typeface="Gill Sans MT" charset="0"/>
                <a:sym typeface="Gill Sans MT" charset="0"/>
              </a:rPr>
              <a:t>Peace Research Institute Oslo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738" y="284163"/>
            <a:ext cx="1717675" cy="763587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>
          <a:xfrm>
            <a:off x="3148970" y="3498649"/>
            <a:ext cx="5756905" cy="1498120"/>
          </a:xfrm>
        </p:spPr>
        <p:txBody>
          <a:bodyPr anchor="ctr">
            <a:normAutofit fontScale="90000"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Helvetica Neue"/>
                <a:ea typeface="Scala Offc Pro" charset="0"/>
                <a:cs typeface="Helvetica Neue"/>
                <a:sym typeface="Scala Offc Pro" charset="0"/>
              </a:rPr>
              <a:t>Trust as a proxy for certainty</a:t>
            </a:r>
            <a:r>
              <a:rPr lang="en-US" sz="3600" dirty="0">
                <a:solidFill>
                  <a:schemeClr val="bg1"/>
                </a:solidFill>
                <a:latin typeface="Helvetica Neue"/>
                <a:ea typeface="Scala Offc Pro" charset="0"/>
                <a:cs typeface="Helvetica Neue"/>
                <a:sym typeface="Scala Offc Pro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Helvetica Neue"/>
                <a:ea typeface="Scala Offc Pro" charset="0"/>
                <a:cs typeface="Helvetica Neue"/>
                <a:sym typeface="Scala Offc Pro" charset="0"/>
              </a:rPr>
            </a:br>
            <a:r>
              <a:rPr lang="en-US" sz="3600" dirty="0">
                <a:solidFill>
                  <a:schemeClr val="bg1"/>
                </a:solidFill>
                <a:latin typeface="Helvetica Neue"/>
                <a:ea typeface="Scala Offc Pro" charset="0"/>
                <a:cs typeface="Helvetica Neue"/>
                <a:sym typeface="Scala Offc Pro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Helvetica Neue"/>
                <a:ea typeface="Scala Offc Pro" charset="0"/>
                <a:cs typeface="Helvetica Neue"/>
                <a:sym typeface="Scala Offc Pro" charset="0"/>
              </a:rPr>
            </a:br>
            <a:r>
              <a:rPr lang="en-US" sz="1556" dirty="0">
                <a:solidFill>
                  <a:schemeClr val="bg1"/>
                </a:solidFill>
                <a:latin typeface="Helvetica Neue"/>
                <a:ea typeface="Scala Offc Pro" charset="0"/>
                <a:cs typeface="Helvetica Neue"/>
                <a:sym typeface="Scala Offc Pro" charset="0"/>
              </a:rPr>
              <a:t/>
            </a:r>
            <a:br>
              <a:rPr lang="en-US" sz="1556" dirty="0">
                <a:solidFill>
                  <a:schemeClr val="bg1"/>
                </a:solidFill>
                <a:latin typeface="Helvetica Neue"/>
                <a:ea typeface="Scala Offc Pro" charset="0"/>
                <a:cs typeface="Helvetica Neue"/>
                <a:sym typeface="Scala Offc Pro" charset="0"/>
              </a:rPr>
            </a:br>
            <a:r>
              <a:rPr lang="en-US" sz="2000" i="1" dirty="0">
                <a:solidFill>
                  <a:schemeClr val="bg1"/>
                </a:solidFill>
                <a:latin typeface="Helvetica Neue"/>
                <a:ea typeface="Scala Offc Pro" charset="0"/>
                <a:cs typeface="Helvetica Neue"/>
                <a:sym typeface="Scala Offc Pro" charset="0"/>
              </a:rPr>
              <a:t>J. Peter Burgess </a:t>
            </a:r>
            <a:r>
              <a:rPr lang="en-US" sz="3200" dirty="0">
                <a:latin typeface="Helvetica Neue"/>
                <a:cs typeface="Helvetica Neue"/>
                <a:sym typeface="Scala Offc Pro" charset="0"/>
              </a:rPr>
              <a:t/>
            </a:r>
            <a:br>
              <a:rPr lang="en-US" sz="3200" dirty="0">
                <a:latin typeface="Helvetica Neue"/>
                <a:cs typeface="Helvetica Neue"/>
                <a:sym typeface="Scala Offc Pro" charset="0"/>
              </a:rPr>
            </a:br>
            <a:r>
              <a:rPr lang="en-US" sz="2400" dirty="0">
                <a:latin typeface="Helvetica Neue"/>
                <a:cs typeface="Helvetica Neue"/>
              </a:rPr>
              <a:t/>
            </a:r>
            <a:br>
              <a:rPr lang="en-US" sz="2400" dirty="0">
                <a:latin typeface="Helvetica Neue"/>
                <a:cs typeface="Helvetica Neue"/>
              </a:rPr>
            </a:br>
            <a:r>
              <a:rPr lang="en-US" sz="1800" dirty="0">
                <a:latin typeface="Helvetica Neue"/>
                <a:cs typeface="Helvetica Neue"/>
              </a:rPr>
              <a:t/>
            </a:r>
            <a:br>
              <a:rPr lang="en-US" sz="1800" dirty="0">
                <a:latin typeface="Helvetica Neue"/>
                <a:cs typeface="Helvetica Neue"/>
              </a:rPr>
            </a:br>
            <a:r>
              <a:rPr lang="en-US" sz="1800" dirty="0">
                <a:latin typeface="Helvetica Neue"/>
                <a:cs typeface="Helvetica Neue"/>
                <a:sym typeface="Calibri Italic" charset="0"/>
              </a:rPr>
              <a:t/>
            </a:r>
            <a:br>
              <a:rPr lang="en-US" sz="1800" dirty="0">
                <a:latin typeface="Helvetica Neue"/>
                <a:cs typeface="Helvetica Neue"/>
                <a:sym typeface="Calibri Italic" charset="0"/>
              </a:rPr>
            </a:br>
            <a:endParaRPr lang="en-US" sz="1800" dirty="0">
              <a:latin typeface="Helvetica Neue"/>
              <a:cs typeface="Helvetica Neue"/>
              <a:sym typeface="Calibri Italic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9328" y="325918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Trust as a proxy for certainty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618506" y="13084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3" name="Picture 2" descr="11b Crossing street in Oslo relative cop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458" y="1930056"/>
            <a:ext cx="6223000" cy="3187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05086" y="1021407"/>
            <a:ext cx="703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b="1" dirty="0" smtClean="0"/>
              <a:t>III. Illustrations: Norwegian crossing the street in Oslo</a:t>
            </a:r>
          </a:p>
        </p:txBody>
      </p:sp>
    </p:spTree>
    <p:extLst>
      <p:ext uri="{BB962C8B-B14F-4D97-AF65-F5344CB8AC3E}">
        <p14:creationId xmlns:p14="http://schemas.microsoft.com/office/powerpoint/2010/main" val="377355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9328" y="325918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Trust as a proxy for certainty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618506" y="13084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3" name="Picture 2" descr="12b Crossing street in Kolkata (NO) relativ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71" y="1968540"/>
            <a:ext cx="5943600" cy="31623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05086" y="1021407"/>
            <a:ext cx="7434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b="1" dirty="0" smtClean="0"/>
              <a:t>III. Illustrations: Norwegian crossing the street in Kolkata</a:t>
            </a:r>
          </a:p>
        </p:txBody>
      </p:sp>
    </p:spTree>
    <p:extLst>
      <p:ext uri="{BB962C8B-B14F-4D97-AF65-F5344CB8AC3E}">
        <p14:creationId xmlns:p14="http://schemas.microsoft.com/office/powerpoint/2010/main" val="117119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9328" y="325918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Trust as a proxy for certainty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618506" y="13084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05086" y="1021407"/>
            <a:ext cx="6839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b="1" dirty="0" smtClean="0"/>
              <a:t>III. Illustrations: Indian crossing the street in Kolkata</a:t>
            </a:r>
          </a:p>
        </p:txBody>
      </p:sp>
      <p:pic>
        <p:nvPicPr>
          <p:cNvPr id="4" name="Picture 3" descr="13 Crossing street in Kolkata (IN) 1b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800" y="2442168"/>
            <a:ext cx="59055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4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9328" y="325918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Trust as a proxy for certainty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618506" y="13084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05086" y="1021407"/>
            <a:ext cx="6839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b="1" dirty="0" smtClean="0"/>
              <a:t>III. Illustrations: Indian crossing the street in Kolkata</a:t>
            </a:r>
          </a:p>
        </p:txBody>
      </p:sp>
      <p:pic>
        <p:nvPicPr>
          <p:cNvPr id="4" name="Picture 3" descr="14 Crossing street in Kolkata (IN) 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142" y="1968540"/>
            <a:ext cx="5943600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09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9328" y="325918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Trust as a proxy for certainty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618506" y="13084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05086" y="1021407"/>
            <a:ext cx="66339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b="1" dirty="0" smtClean="0"/>
              <a:t>III. Illustrations: Experience of terror threat in Oslo</a:t>
            </a:r>
          </a:p>
        </p:txBody>
      </p:sp>
      <p:pic>
        <p:nvPicPr>
          <p:cNvPr id="4" name="Picture 3" descr="15b Terror threat in Oslo relativ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287" y="1801776"/>
            <a:ext cx="59182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0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9328" y="325918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Trust as a proxy for certainty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618506" y="13084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05086" y="1021407"/>
            <a:ext cx="7067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b="1" dirty="0" smtClean="0"/>
              <a:t>III. Illustrations: Experience of terror threat in Tel Aviv</a:t>
            </a:r>
          </a:p>
        </p:txBody>
      </p:sp>
      <p:pic>
        <p:nvPicPr>
          <p:cNvPr id="4" name="Picture 3" descr="16b Terror threat in Tel Aviv relativ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800" y="1763292"/>
            <a:ext cx="59436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38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89748" y="3852664"/>
            <a:ext cx="4764503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nb-NO" dirty="0"/>
              <a:t>J. Peter Burgess</a:t>
            </a:r>
          </a:p>
          <a:p>
            <a:pPr algn="ctr">
              <a:spcAft>
                <a:spcPts val="600"/>
              </a:spcAft>
            </a:pPr>
            <a:r>
              <a:rPr lang="nb-NO" sz="1400" dirty="0" smtClean="0">
                <a:hlinkClick r:id="rId2"/>
              </a:rPr>
              <a:t>peter@prio.no</a:t>
            </a:r>
            <a:endParaRPr lang="nb-NO" sz="1400" dirty="0" smtClean="0"/>
          </a:p>
          <a:p>
            <a:pPr algn="ctr">
              <a:spcAft>
                <a:spcPts val="600"/>
              </a:spcAft>
            </a:pPr>
            <a:endParaRPr lang="nb-NO" sz="1400" dirty="0"/>
          </a:p>
          <a:p>
            <a:pPr>
              <a:spcAft>
                <a:spcPts val="600"/>
              </a:spcAft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505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9328" y="325918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Trust as a proxy for certainty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01250" y="1962637"/>
            <a:ext cx="43747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I. Introduction and definitions</a:t>
            </a:r>
          </a:p>
          <a:p>
            <a:r>
              <a:rPr lang="en-GB" dirty="0"/>
              <a:t>	</a:t>
            </a:r>
            <a:r>
              <a:rPr lang="en-GB" dirty="0" smtClean="0"/>
              <a:t>What is trust?</a:t>
            </a:r>
          </a:p>
          <a:p>
            <a:r>
              <a:rPr lang="en-GB" dirty="0"/>
              <a:t>	</a:t>
            </a:r>
            <a:r>
              <a:rPr lang="en-GB" dirty="0" smtClean="0"/>
              <a:t>Societal properties of trust</a:t>
            </a:r>
          </a:p>
          <a:p>
            <a:r>
              <a:rPr lang="en-GB" dirty="0" smtClean="0"/>
              <a:t>	What is security?</a:t>
            </a:r>
          </a:p>
          <a:p>
            <a:r>
              <a:rPr lang="en-GB" dirty="0"/>
              <a:t>	</a:t>
            </a:r>
            <a:r>
              <a:rPr lang="en-GB" dirty="0" smtClean="0"/>
              <a:t>Societal properties of security</a:t>
            </a:r>
          </a:p>
          <a:p>
            <a:r>
              <a:rPr lang="en-GB" b="1" dirty="0" smtClean="0"/>
              <a:t>II. Argument</a:t>
            </a:r>
          </a:p>
          <a:p>
            <a:r>
              <a:rPr lang="en-GB" dirty="0"/>
              <a:t>	</a:t>
            </a:r>
            <a:r>
              <a:rPr lang="en-GB" dirty="0" smtClean="0"/>
              <a:t>A necessary accessory</a:t>
            </a:r>
          </a:p>
          <a:p>
            <a:r>
              <a:rPr lang="en-GB" dirty="0"/>
              <a:t>	</a:t>
            </a:r>
            <a:r>
              <a:rPr lang="en-GB" dirty="0" smtClean="0"/>
              <a:t>Trust makes insecurity acceptable</a:t>
            </a:r>
          </a:p>
          <a:p>
            <a:r>
              <a:rPr lang="en-GB" dirty="0"/>
              <a:t>	</a:t>
            </a:r>
            <a:r>
              <a:rPr lang="en-GB" dirty="0" smtClean="0"/>
              <a:t>Trust engages risk</a:t>
            </a:r>
          </a:p>
          <a:p>
            <a:r>
              <a:rPr lang="en-GB" dirty="0"/>
              <a:t>	</a:t>
            </a:r>
            <a:r>
              <a:rPr lang="en-GB" dirty="0" smtClean="0"/>
              <a:t>Trust, security and social cohesion</a:t>
            </a:r>
          </a:p>
          <a:p>
            <a:r>
              <a:rPr lang="en-GB" b="1" dirty="0" smtClean="0"/>
              <a:t>III. Illustrations</a:t>
            </a: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5257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9328" y="325918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Trust as a proxy for certainty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2701172" y="1829550"/>
            <a:ext cx="4003620" cy="228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b="1" dirty="0" smtClean="0"/>
              <a:t>I. Introduction </a:t>
            </a:r>
            <a:r>
              <a:rPr lang="en-GB" sz="2400" b="1" dirty="0"/>
              <a:t>and </a:t>
            </a:r>
            <a:r>
              <a:rPr lang="en-GB" sz="2400" b="1" dirty="0" smtClean="0"/>
              <a:t>definitions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What is trust?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Societal </a:t>
            </a:r>
            <a:r>
              <a:rPr lang="en-GB" sz="2000" dirty="0"/>
              <a:t>properties of trust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What </a:t>
            </a:r>
            <a:r>
              <a:rPr lang="en-GB" sz="2000" dirty="0"/>
              <a:t>is security?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Societal </a:t>
            </a:r>
            <a:r>
              <a:rPr lang="en-GB" sz="2000" dirty="0"/>
              <a:t>properties of security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8350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9328" y="325918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Trust as a proxy for certainty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2701172" y="1829550"/>
            <a:ext cx="5059548" cy="210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b="1" dirty="0" smtClean="0"/>
              <a:t>II. Argument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A </a:t>
            </a:r>
            <a:r>
              <a:rPr lang="en-GB" sz="2000" dirty="0"/>
              <a:t>necessary accessory</a:t>
            </a:r>
          </a:p>
          <a:p>
            <a:r>
              <a:rPr lang="en-GB" sz="2000" dirty="0" smtClean="0"/>
              <a:t>Trust </a:t>
            </a:r>
            <a:r>
              <a:rPr lang="en-GB" sz="2000" dirty="0"/>
              <a:t>makes insecurity acceptable</a:t>
            </a:r>
          </a:p>
          <a:p>
            <a:r>
              <a:rPr lang="en-GB" sz="2000" dirty="0" smtClean="0"/>
              <a:t>Trust </a:t>
            </a:r>
            <a:r>
              <a:rPr lang="en-GB" sz="2000" dirty="0"/>
              <a:t>engages risk</a:t>
            </a:r>
          </a:p>
          <a:p>
            <a:r>
              <a:rPr lang="en-GB" sz="2000" dirty="0" smtClean="0"/>
              <a:t>Trust expresses the social cohesion in security</a:t>
            </a:r>
            <a:endParaRPr lang="en-GB" sz="2000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6729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9328" y="325918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Trust as a proxy for certainty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905086" y="1021407"/>
            <a:ext cx="3797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b="1" dirty="0" smtClean="0"/>
              <a:t>III. Illustrations: Trust model</a:t>
            </a:r>
          </a:p>
        </p:txBody>
      </p:sp>
      <p:pic>
        <p:nvPicPr>
          <p:cNvPr id="3" name="Picture 2" descr="01 Scenario build 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324100"/>
            <a:ext cx="3035300" cy="2209800"/>
          </a:xfrm>
          <a:prstGeom prst="rect">
            <a:avLst/>
          </a:prstGeom>
        </p:spPr>
      </p:pic>
      <p:pic>
        <p:nvPicPr>
          <p:cNvPr id="4" name="Picture 3" descr="02 Scenario build 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454" y="2108200"/>
            <a:ext cx="3873500" cy="2641600"/>
          </a:xfrm>
          <a:prstGeom prst="rect">
            <a:avLst/>
          </a:prstGeom>
        </p:spPr>
      </p:pic>
      <p:pic>
        <p:nvPicPr>
          <p:cNvPr id="6" name="Picture 5" descr="03 Scenario build 3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328" y="2057528"/>
            <a:ext cx="3949700" cy="2755900"/>
          </a:xfrm>
          <a:prstGeom prst="rect">
            <a:avLst/>
          </a:prstGeom>
        </p:spPr>
      </p:pic>
      <p:pic>
        <p:nvPicPr>
          <p:cNvPr id="7" name="Picture 6" descr="04 Scenario build 4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299" y="2108456"/>
            <a:ext cx="3860800" cy="2692400"/>
          </a:xfrm>
          <a:prstGeom prst="rect">
            <a:avLst/>
          </a:prstGeom>
        </p:spPr>
      </p:pic>
      <p:pic>
        <p:nvPicPr>
          <p:cNvPr id="8" name="Picture 7" descr="05 Scenario build 5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857" y="2108456"/>
            <a:ext cx="3937000" cy="2679700"/>
          </a:xfrm>
          <a:prstGeom prst="rect">
            <a:avLst/>
          </a:prstGeom>
        </p:spPr>
      </p:pic>
      <p:pic>
        <p:nvPicPr>
          <p:cNvPr id="9" name="Picture 8" descr="06 Scenario build 6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7" y="2057528"/>
            <a:ext cx="59055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9328" y="325918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Trust as a proxy for certainty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905086" y="1021407"/>
            <a:ext cx="40390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b="1" dirty="0" smtClean="0"/>
              <a:t>III. Illustrations: Moon landing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18506" y="13084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 descr="07b Moon landing relativ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014" y="1905768"/>
            <a:ext cx="5930900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03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9328" y="325918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Trust as a proxy for certainty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905086" y="1021407"/>
            <a:ext cx="6637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b="1" dirty="0" smtClean="0"/>
              <a:t>III. Illustrations: Tuna sandwich your mother made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18506" y="13084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 descr="08b Tuna sandwhich your mother relativ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29" y="1981368"/>
            <a:ext cx="58801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96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9328" y="325918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Trust as a proxy for certainty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905086" y="1021407"/>
            <a:ext cx="6345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b="1" dirty="0" smtClean="0"/>
              <a:t>III. Illustrations: Injection from the family doctor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18506" y="13084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3" name="Picture 2" descr="09b Injection from the family doctor relativ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800" y="1840260"/>
            <a:ext cx="5943600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9328" y="325918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Trust as a proxy for certainty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905086" y="1021407"/>
            <a:ext cx="457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b="1" dirty="0" smtClean="0"/>
              <a:t>III. Illustrations: First day of school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18506" y="13084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3" name="Picture 2" descr="10b First day of school relativ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71" y="1865916"/>
            <a:ext cx="59563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246</Words>
  <Application>Microsoft Macintosh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Office Theme</vt:lpstr>
      <vt:lpstr>1_Office Theme</vt:lpstr>
      <vt:lpstr>Trust as a proxy for certainty   J. Peter Burgess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International Peace Research Institute,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J. Peter Burgess</dc:creator>
  <cp:lastModifiedBy>J. Peter Burgess</cp:lastModifiedBy>
  <cp:revision>105</cp:revision>
  <dcterms:created xsi:type="dcterms:W3CDTF">2010-11-17T05:59:22Z</dcterms:created>
  <dcterms:modified xsi:type="dcterms:W3CDTF">2013-11-11T17:12:16Z</dcterms:modified>
</cp:coreProperties>
</file>